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0" r:id="rId3"/>
    <p:sldId id="258" r:id="rId4"/>
    <p:sldId id="259" r:id="rId5"/>
    <p:sldId id="264" r:id="rId6"/>
    <p:sldId id="265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0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_____Microsoft_Excel.xlsx"/></Relationships>
</file>

<file path=ppt/charts/chart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Лист1!$A$2:$A$77</cx:f>
        <cx:lvl ptCount="76" formatCode="Основной">
          <cx:pt idx="0">1</cx:pt>
          <cx:pt idx="1">3</cx:pt>
          <cx:pt idx="2">3</cx:pt>
          <cx:pt idx="3">3</cx:pt>
          <cx:pt idx="4">5</cx:pt>
          <cx:pt idx="5">6</cx:pt>
          <cx:pt idx="6">6</cx:pt>
          <cx:pt idx="7">6</cx:pt>
          <cx:pt idx="8">7</cx:pt>
          <cx:pt idx="9">8</cx:pt>
          <cx:pt idx="10">8</cx:pt>
          <cx:pt idx="11">9</cx:pt>
          <cx:pt idx="12">9</cx:pt>
          <cx:pt idx="13">9</cx:pt>
          <cx:pt idx="14">9</cx:pt>
          <cx:pt idx="15">9</cx:pt>
          <cx:pt idx="16">10</cx:pt>
          <cx:pt idx="17">10</cx:pt>
          <cx:pt idx="18">10</cx:pt>
          <cx:pt idx="19">10</cx:pt>
          <cx:pt idx="20">10</cx:pt>
          <cx:pt idx="21">10</cx:pt>
          <cx:pt idx="22">11</cx:pt>
          <cx:pt idx="23">11</cx:pt>
          <cx:pt idx="24">11</cx:pt>
          <cx:pt idx="25">11</cx:pt>
          <cx:pt idx="26">11</cx:pt>
          <cx:pt idx="27">11</cx:pt>
          <cx:pt idx="28">12</cx:pt>
          <cx:pt idx="29">12</cx:pt>
          <cx:pt idx="30">12</cx:pt>
          <cx:pt idx="31">12</cx:pt>
          <cx:pt idx="32">12</cx:pt>
          <cx:pt idx="33">12</cx:pt>
          <cx:pt idx="34">13</cx:pt>
          <cx:pt idx="35">13</cx:pt>
          <cx:pt idx="36">13</cx:pt>
          <cx:pt idx="37">13</cx:pt>
          <cx:pt idx="38">13</cx:pt>
          <cx:pt idx="39">14</cx:pt>
          <cx:pt idx="40">14</cx:pt>
          <cx:pt idx="41">14</cx:pt>
          <cx:pt idx="42">14</cx:pt>
          <cx:pt idx="43">14</cx:pt>
          <cx:pt idx="44">14</cx:pt>
          <cx:pt idx="45">15</cx:pt>
          <cx:pt idx="46">15</cx:pt>
          <cx:pt idx="47">15</cx:pt>
          <cx:pt idx="48">15</cx:pt>
          <cx:pt idx="49">15</cx:pt>
          <cx:pt idx="50">15</cx:pt>
          <cx:pt idx="51">15</cx:pt>
          <cx:pt idx="52">15</cx:pt>
          <cx:pt idx="53">16</cx:pt>
          <cx:pt idx="54">16</cx:pt>
          <cx:pt idx="55">16</cx:pt>
          <cx:pt idx="56">16</cx:pt>
          <cx:pt idx="57">17</cx:pt>
          <cx:pt idx="58">17</cx:pt>
          <cx:pt idx="59">17</cx:pt>
          <cx:pt idx="60">17</cx:pt>
          <cx:pt idx="61">17</cx:pt>
          <cx:pt idx="62">17</cx:pt>
          <cx:pt idx="63">18</cx:pt>
          <cx:pt idx="64">18</cx:pt>
          <cx:pt idx="65">18</cx:pt>
          <cx:pt idx="66">18</cx:pt>
          <cx:pt idx="67">19</cx:pt>
          <cx:pt idx="68">19</cx:pt>
          <cx:pt idx="69">19</cx:pt>
          <cx:pt idx="70">20</cx:pt>
          <cx:pt idx="71">21</cx:pt>
          <cx:pt idx="72">22</cx:pt>
          <cx:pt idx="73">22</cx:pt>
          <cx:pt idx="74">24</cx:pt>
          <cx:pt idx="75">24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ru-RU" dirty="0" smtClean="0"/>
              <a:t>СВОДНАЯ ДИАГРАММА РЕЗУЛЬТАТОВ ГРУПП ОПРОШЕННЫХ</a:t>
            </a:r>
            <a:endParaRPr lang="ru-RU" dirty="0"/>
          </a:p>
        </cx:rich>
      </cx:tx>
    </cx:title>
    <cx:plotArea>
      <cx:plotAreaRegion>
        <cx:series layoutId="clusteredColumn" uniqueId="{A9CD7159-BFD5-467A-A99D-69C5703CC20F}">
          <cx:tx>
            <cx:txData>
              <cx:f>Лист1!$A$1</cx:f>
              <cx:v>Ряд 1</cx:v>
            </cx:txData>
          </cx:tx>
          <cx:spPr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cx:spPr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cool.gamova@mail.r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22286" y="4044780"/>
            <a:ext cx="6151469" cy="260167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2285" y="4586025"/>
            <a:ext cx="6874800" cy="17684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3200" b="1" dirty="0" smtClean="0"/>
              <a:t>ИНТЕЛЛЕКТУАЛЬНАЯ СИСТЕМА </a:t>
            </a:r>
          </a:p>
          <a:p>
            <a:pPr marL="0" indent="0">
              <a:buNone/>
            </a:pPr>
            <a:r>
              <a:rPr lang="ru-RU" sz="3200" b="1" dirty="0" smtClean="0"/>
              <a:t>ОЦЕНКИ КАЧЕСТВА </a:t>
            </a:r>
          </a:p>
          <a:p>
            <a:pPr marL="0" indent="0">
              <a:buNone/>
            </a:pPr>
            <a:r>
              <a:rPr lang="ru-RU" sz="3200" b="1" dirty="0" smtClean="0"/>
              <a:t>ОБРАЗОВАТЕЛЬНЫХ ПРОГРАММ</a:t>
            </a:r>
            <a:endParaRPr lang="ru-RU" sz="3200" b="1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2287" y="3667252"/>
            <a:ext cx="4545012" cy="1425489"/>
          </a:xfrm>
        </p:spPr>
        <p:txBody>
          <a:bodyPr>
            <a:normAutofit/>
          </a:bodyPr>
          <a:lstStyle/>
          <a:p>
            <a:r>
              <a:rPr lang="ru-RU" sz="2000" dirty="0" smtClean="0"/>
              <a:t>Команда </a:t>
            </a:r>
            <a:r>
              <a:rPr lang="en-US" sz="2000" dirty="0" err="1" smtClean="0"/>
              <a:t>mandragora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5083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5633" y="-127440"/>
            <a:ext cx="9905998" cy="147857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Проблематика</a:t>
            </a:r>
            <a:r>
              <a:rPr lang="en-US" sz="3200" dirty="0" smtClean="0"/>
              <a:t>/</a:t>
            </a:r>
            <a:r>
              <a:rPr lang="ru-RU" sz="3200" dirty="0" smtClean="0"/>
              <a:t>решение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9224" y="1437866"/>
            <a:ext cx="3887787" cy="4640597"/>
          </a:xfrm>
          <a:solidFill>
            <a:schemeClr val="accent4">
              <a:lumMod val="75000"/>
              <a:alpha val="29000"/>
            </a:schemeClr>
          </a:solidFill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ru-RU" dirty="0" smtClean="0"/>
              <a:t>ОТСУТСТВИЕ ИНСТРУМЕНТАРИЯ ПОСТОЯННОГО КОНТРОЛЯ КАЧЕСТВА РЕАЛИЗУЕМЫХ ОБРАЗОВАТЕЛЬНЫХ ПРОГРАММ, НЕ СООТВЕТСТВУЮЩЕЕ МЕЖДУНАРОДНЫМ СТАНДАРТАМ И ЗАПРОСАМ 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ru-RU" dirty="0" smtClean="0"/>
              <a:t>УСТАРЕВШАЯ ДИСЦИПЛИНАРНАЯ КАРТА</a:t>
            </a:r>
          </a:p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ru-RU" dirty="0" smtClean="0"/>
              <a:t>ОТСУТСТВУЕТ ОЦЕНКА КАЧЕСТВА И ЭФФЕКТИВНОСТИ ОБРАЗОВАТЕЛЬНОГО ПРОЦЕССА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286617" y="1437866"/>
            <a:ext cx="6090399" cy="4640597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u-RU" sz="1600" dirty="0" smtClean="0"/>
              <a:t>ОЦЕНКА КАЖДОЙ ДИСЦИПЛИНЫ СТУДЕНТАМИ И </a:t>
            </a:r>
            <a:r>
              <a:rPr lang="ru-RU" sz="1600" dirty="0" smtClean="0"/>
              <a:t>ВЫПУСКНИКАМИ</a:t>
            </a:r>
            <a:endParaRPr lang="ru-RU" sz="1600" dirty="0" smtClean="0"/>
          </a:p>
          <a:p>
            <a:pPr algn="ctr"/>
            <a:endParaRPr lang="ru-RU" sz="1600" dirty="0" smtClean="0"/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u-RU" sz="1600" dirty="0" smtClean="0"/>
              <a:t>ОПРОС СТУДЕНТОВ В ЛИЧНОМ КАБИНЕТЕ КАЖДЫЙ </a:t>
            </a:r>
            <a:r>
              <a:rPr lang="ru-RU" sz="1600" dirty="0" smtClean="0"/>
              <a:t>СЕМЕСТР</a:t>
            </a:r>
            <a:endParaRPr lang="ru-RU" sz="1600" dirty="0" smtClean="0"/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ru-RU" sz="1600" dirty="0" smtClean="0"/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u-RU" sz="1600" dirty="0" smtClean="0"/>
              <a:t>ОПРОС ВЫПУСКНИКОВ ЧЕРЕЗ ОТПРАВКУ </a:t>
            </a:r>
            <a:r>
              <a:rPr lang="ru-RU" sz="1600" dirty="0" smtClean="0"/>
              <a:t>ФОРМЫ С ОЦЕНКОЙ КРИТЕРИЕВ И ВНЕСЕНИЕМ ПРЕДЛОЖЕНИЙ</a:t>
            </a:r>
          </a:p>
          <a:p>
            <a:pPr algn="ctr"/>
            <a:endParaRPr lang="ru-RU" sz="1600" dirty="0" smtClean="0"/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u-RU" sz="1600" dirty="0" smtClean="0"/>
              <a:t>ПРОРЕКТОР </a:t>
            </a:r>
            <a:r>
              <a:rPr lang="ru-RU" sz="1600" dirty="0" smtClean="0"/>
              <a:t>ПО УЧЕБНОЙ РАБОТЕ ВИДИТ СПИСОК ДИСЦИПЛИН, ОБЩИЙ РЕЙТИНГ, ОЦЕНКИ ОТ ОПРАШИВАЕМЫХ, ПРЕДЛОЖЕНИЯ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endParaRPr lang="ru-RU" sz="1600" dirty="0" smtClean="0"/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u-RU" sz="1600" dirty="0" smtClean="0"/>
              <a:t>ФИЛЬТРАЦИЯ ПО ГОДАМ, ПРОГРАММАМ, В КОТОРЫЕ ВХОДИТ ДИСЦИПЛИНА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67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6124" y="132286"/>
            <a:ext cx="5934508" cy="1639886"/>
          </a:xfrm>
        </p:spPr>
        <p:txBody>
          <a:bodyPr/>
          <a:lstStyle/>
          <a:p>
            <a:r>
              <a:rPr lang="ru-RU" dirty="0" err="1"/>
              <a:t>Внутривузовская</a:t>
            </a:r>
            <a:r>
              <a:rPr lang="ru-RU" dirty="0"/>
              <a:t> система оценки образовательных </a:t>
            </a:r>
            <a:r>
              <a:rPr lang="ru-RU" dirty="0" smtClean="0"/>
              <a:t>программ</a:t>
            </a:r>
            <a:r>
              <a:rPr lang="en-US" dirty="0" smtClean="0"/>
              <a:t>/</a:t>
            </a:r>
            <a:r>
              <a:rPr lang="ru-RU" dirty="0" smtClean="0"/>
              <a:t>преимущества</a:t>
            </a:r>
            <a:endParaRPr lang="ru-RU" dirty="0"/>
          </a:p>
        </p:txBody>
      </p:sp>
      <p:sp>
        <p:nvSpPr>
          <p:cNvPr id="6" name="Пятиугольник 5"/>
          <p:cNvSpPr/>
          <p:nvPr/>
        </p:nvSpPr>
        <p:spPr>
          <a:xfrm>
            <a:off x="4095723" y="5623393"/>
            <a:ext cx="5532345" cy="657487"/>
          </a:xfrm>
          <a:prstGeom prst="homePlat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РЕКОМЕНДАЦИИ АНАЛИТИЧЕСКОЙ СИСТЕМЫ</a:t>
            </a:r>
          </a:p>
        </p:txBody>
      </p:sp>
      <p:sp>
        <p:nvSpPr>
          <p:cNvPr id="7" name="Пятиугольник 6"/>
          <p:cNvSpPr/>
          <p:nvPr/>
        </p:nvSpPr>
        <p:spPr>
          <a:xfrm>
            <a:off x="1748287" y="2373609"/>
            <a:ext cx="5532345" cy="657487"/>
          </a:xfrm>
          <a:prstGeom prst="homePlat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НЕТ МИРОВЫХ </a:t>
            </a:r>
            <a:r>
              <a:rPr lang="ru-RU" b="1" dirty="0" smtClean="0">
                <a:solidFill>
                  <a:schemeClr val="bg1"/>
                </a:solidFill>
              </a:rPr>
              <a:t>АНАЛОГОВ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8" name="Пятиугольник 7"/>
          <p:cNvSpPr/>
          <p:nvPr/>
        </p:nvSpPr>
        <p:spPr>
          <a:xfrm>
            <a:off x="2280562" y="3192025"/>
            <a:ext cx="5532345" cy="657487"/>
          </a:xfrm>
          <a:prstGeom prst="homePlat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bg1"/>
                </a:solidFill>
              </a:rPr>
              <a:t>УЧИТЫВАЕТСЯ МНЕНИЕ РЕАЛЬНЫХ </a:t>
            </a:r>
            <a:r>
              <a:rPr lang="ru-RU" b="1" dirty="0" smtClean="0">
                <a:solidFill>
                  <a:schemeClr val="bg1"/>
                </a:solidFill>
              </a:rPr>
              <a:t>ОБУЧАЮЩИХСЯ</a:t>
            </a:r>
            <a:endParaRPr lang="ru-RU" b="1" dirty="0">
              <a:solidFill>
                <a:schemeClr val="bg1"/>
              </a:solidFill>
            </a:endParaRPr>
          </a:p>
        </p:txBody>
      </p:sp>
      <p:sp>
        <p:nvSpPr>
          <p:cNvPr id="9" name="Пятиугольник 8"/>
          <p:cNvSpPr/>
          <p:nvPr/>
        </p:nvSpPr>
        <p:spPr>
          <a:xfrm>
            <a:off x="2812832" y="4002481"/>
            <a:ext cx="5532345" cy="657487"/>
          </a:xfrm>
          <a:prstGeom prst="homePlat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ФИЛЬТРАЦИЯ ПО ГОДАМ</a:t>
            </a:r>
          </a:p>
        </p:txBody>
      </p:sp>
      <p:sp>
        <p:nvSpPr>
          <p:cNvPr id="10" name="Пятиугольник 9"/>
          <p:cNvSpPr/>
          <p:nvPr/>
        </p:nvSpPr>
        <p:spPr>
          <a:xfrm>
            <a:off x="3386035" y="4812937"/>
            <a:ext cx="5532345" cy="657487"/>
          </a:xfrm>
          <a:prstGeom prst="homePlat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>
                <a:solidFill>
                  <a:schemeClr val="bg1"/>
                </a:solidFill>
              </a:rPr>
              <a:t>НАГЛЯДНОЕ ПРЕДСТАВЛЕНИЕ ИНФОРМАЦИИ</a:t>
            </a:r>
          </a:p>
        </p:txBody>
      </p:sp>
    </p:spTree>
    <p:extLst>
      <p:ext uri="{BB962C8B-B14F-4D97-AF65-F5344CB8AC3E}">
        <p14:creationId xmlns:p14="http://schemas.microsoft.com/office/powerpoint/2010/main" val="132383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75189" y="246787"/>
            <a:ext cx="5934508" cy="573086"/>
          </a:xfrm>
        </p:spPr>
        <p:txBody>
          <a:bodyPr/>
          <a:lstStyle/>
          <a:p>
            <a:r>
              <a:rPr lang="ru-RU" dirty="0" smtClean="0"/>
              <a:t>Наше решение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851" y="1209490"/>
            <a:ext cx="3339854" cy="144448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4896300" y="950192"/>
            <a:ext cx="1630017" cy="3313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МАТЕМАТИКА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4908591" y="1331262"/>
            <a:ext cx="1630017" cy="3313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ИСТОРИЯ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4908591" y="1717337"/>
            <a:ext cx="1630017" cy="3073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СОЦИОЛОГИЯ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908590" y="2086636"/>
            <a:ext cx="1630017" cy="3313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solidFill>
                  <a:schemeClr val="bg1"/>
                </a:solidFill>
              </a:rPr>
              <a:t>ИНФОРМАТИКА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4908590" y="2488325"/>
            <a:ext cx="1630017" cy="3313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ФИЛОСОФИЯ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671241" y="965251"/>
            <a:ext cx="344556" cy="274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%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6671241" y="1331262"/>
            <a:ext cx="344556" cy="274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%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6665096" y="1752900"/>
            <a:ext cx="344556" cy="274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%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6649353" y="2150808"/>
            <a:ext cx="344556" cy="274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%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6649353" y="2505233"/>
            <a:ext cx="344556" cy="27454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%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7579895" y="1161007"/>
            <a:ext cx="2983832" cy="145268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СТАТИСТИЧЕСКИЙ АНАЛИЗ ДАННЫХ</a:t>
            </a:r>
            <a:endParaRPr lang="ru-RU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cx="http://schemas.microsoft.com/office/drawing/2014/chartex">
        <mc:Choice Requires="cx">
          <p:graphicFrame>
            <p:nvGraphicFramePr>
              <p:cNvPr id="21" name="Диаграмма 20"/>
              <p:cNvGraphicFramePr/>
              <p:nvPr>
                <p:extLst>
                  <p:ext uri="{D42A27DB-BD31-4B8C-83A1-F6EECF244321}">
                    <p14:modId xmlns:p14="http://schemas.microsoft.com/office/powerpoint/2010/main" val="381539146"/>
                  </p:ext>
                </p:extLst>
              </p:nvPr>
            </p:nvGraphicFramePr>
            <p:xfrm>
              <a:off x="922851" y="3138791"/>
              <a:ext cx="4238696" cy="3327263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21" name="Диаграмма 20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2851" y="3138791"/>
                <a:ext cx="4238696" cy="3327263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Прямоугольник 21"/>
          <p:cNvSpPr/>
          <p:nvPr/>
        </p:nvSpPr>
        <p:spPr>
          <a:xfrm>
            <a:off x="6244389" y="5292650"/>
            <a:ext cx="2213810" cy="121519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ПРОРЕКТОР ПО УЧЕБНОЙ РАБОТЕ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9541042" y="3090571"/>
            <a:ext cx="1022685" cy="34172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ru-RU" sz="2800" dirty="0" smtClean="0">
                <a:solidFill>
                  <a:schemeClr val="bg1"/>
                </a:solidFill>
              </a:rPr>
              <a:t>РЕШЕНИЕ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244389" y="3078539"/>
            <a:ext cx="2213810" cy="179270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РЕКОМЕНДАЦИИ НА ОСНОВЕ РАЗБРОСА ПОКАЗАТЕЛЕЙ ПО КАЖДОМУ КРИТЕРИЮ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27" name="Прямая со стрелкой 26"/>
          <p:cNvCxnSpPr/>
          <p:nvPr/>
        </p:nvCxnSpPr>
        <p:spPr>
          <a:xfrm>
            <a:off x="4394579" y="1857186"/>
            <a:ext cx="382137" cy="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/>
          <p:nvPr/>
        </p:nvCxnSpPr>
        <p:spPr>
          <a:xfrm>
            <a:off x="7166195" y="1864747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/>
          <p:cNvCxnSpPr/>
          <p:nvPr/>
        </p:nvCxnSpPr>
        <p:spPr>
          <a:xfrm>
            <a:off x="10651001" y="1881041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/>
          <p:nvPr/>
        </p:nvCxnSpPr>
        <p:spPr>
          <a:xfrm>
            <a:off x="5427126" y="4117321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>
            <a:off x="5517869" y="5891279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/>
          <p:nvPr/>
        </p:nvCxnSpPr>
        <p:spPr>
          <a:xfrm>
            <a:off x="8886712" y="5882313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68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972969" y="1234820"/>
            <a:ext cx="6255352" cy="471057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3813" y="481263"/>
            <a:ext cx="5934508" cy="565065"/>
          </a:xfrm>
        </p:spPr>
        <p:txBody>
          <a:bodyPr/>
          <a:lstStyle/>
          <a:p>
            <a:r>
              <a:rPr lang="ru-RU" dirty="0" smtClean="0"/>
              <a:t>ТЕХНИЧЕСКАЯ РЕАЛИЗАЦИЯ</a:t>
            </a:r>
            <a:endParaRPr lang="ru-RU" dirty="0"/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14" r="14614"/>
          <a:stretch>
            <a:fillRect/>
          </a:stretch>
        </p:blipFill>
        <p:spPr>
          <a:xfrm>
            <a:off x="7585258" y="763795"/>
            <a:ext cx="3666690" cy="5181599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72969" y="1234820"/>
            <a:ext cx="6366294" cy="4710573"/>
          </a:xfr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КОНТРОЛЛЕР DJANGO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ВХОДНЫЕ ПАРАМЕТРЫ: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УЧЕБНЫЙ ПЛАН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ГОД НАЧАЛА ОБУЧЕНИЯ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 КОД ДИСЦИПЛИНЫ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bg1"/>
                </a:solidFill>
              </a:rPr>
              <a:t>ПЕРЕДАЮТСЯ ЧЕРЕЗ URL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СВЯЗАННЫЙ С URL КОНТРОЛЛЕР DJANGO ФОРМИРУЕТ ЗАПРОСЫ В БАЗУ ПО КАЖДОЙ ИЗ КАТЕГОРИЙ ОПРОШЕННЫХ, В РЕЗУЛЬТАТЕ ПОЛУЧАЯ 4 ЧИСЛА ПО КАЖДОМУ КРИТЕРИЮ ОЦЕНКИ ПОЛЕЗНОСТИ ДИСЦИПЛИНЫ.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НА ОСНОВЕ ЭТИХ ЧИСЕЛ ГЕНЕРИРУЕТСЯ КАРТИНКА С ДИАГРАММОЙ И СОХРАНЯЕТСЯ В ФАЙЛ С ИМЕНЕМ, ЗАВИСЯЩИМ ОТ ПЕРЕДАННЫХ ПАРАМЕТРОВ.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ДАЛЕЕ ВЫЗЫВАЕТСЯ ОТРИСОВКА (RENDER) С ВЫЗОВОМ ШАБЛОНА, ПРЕДСТАВЛЯЮЩЕГО СОБОЙ ЗАГОТОВКУ ВЕБ-СТРАНИЦЫ, СОДЕРЖАЩЕЙ ССЫЛКУ НА НУЖНЫЙ ФАЙЛ (ИМЯ ПЕРЕДАЕТСЯ КАК ПАРАМЕТР В КОД ОТРИСОВЩИКА). ДЛЯ ПОСТРОЕНИЯ КАРТИНКИ ИСПОЛЬЗУЕТСЯ БИБЛИОТЕКА MATPLOTLIB.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6951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 txBox="1">
            <a:spLocks/>
          </p:cNvSpPr>
          <p:nvPr/>
        </p:nvSpPr>
        <p:spPr>
          <a:xfrm>
            <a:off x="1293813" y="481263"/>
            <a:ext cx="5934508" cy="5650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ТЕХНИЧЕСКАЯ РЕАЛИЗАЦИЯ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2" y="1046328"/>
            <a:ext cx="9847429" cy="541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19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189" y="1838783"/>
            <a:ext cx="4276300" cy="3207225"/>
          </a:xfrm>
          <a:prstGeom prst="rect">
            <a:avLst/>
          </a:prstGeom>
        </p:spPr>
      </p:pic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1971959" y="777922"/>
            <a:ext cx="8791575" cy="682595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Графическое представление результатов</a:t>
            </a:r>
            <a:endParaRPr lang="ru-RU" sz="32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607" y="2265167"/>
            <a:ext cx="5589876" cy="235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80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141412" y="1853701"/>
            <a:ext cx="4467819" cy="4233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2" y="101160"/>
            <a:ext cx="10172581" cy="147857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Сроки реализации</a:t>
            </a:r>
            <a:r>
              <a:rPr lang="en-US" sz="3200" dirty="0" smtClean="0"/>
              <a:t>/</a:t>
            </a:r>
            <a:r>
              <a:rPr lang="ru-RU" sz="3200" dirty="0" smtClean="0"/>
              <a:t>возможное масштабирование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853701"/>
            <a:ext cx="4467818" cy="4601689"/>
          </a:xfrm>
        </p:spPr>
        <p:txBody>
          <a:bodyPr/>
          <a:lstStyle/>
          <a:p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ПИЛОТНАЯ ВЕРСИЯ –              5 </a:t>
            </a:r>
            <a:r>
              <a:rPr lang="ru-RU" dirty="0" smtClean="0">
                <a:solidFill>
                  <a:schemeClr val="bg1"/>
                </a:solidFill>
              </a:rPr>
              <a:t>МЕСЯЦЕВ С ДАТЫ НАЧАЛА РАБОТ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РЕАЛИЗАЦИЯ И ВНЕДРЕНИЕ </a:t>
            </a:r>
            <a:r>
              <a:rPr lang="ru-RU" dirty="0" smtClean="0">
                <a:solidFill>
                  <a:schemeClr val="bg1"/>
                </a:solidFill>
              </a:rPr>
              <a:t>СИСТЕМЫ – 12 </a:t>
            </a:r>
            <a:r>
              <a:rPr lang="ru-RU" dirty="0" smtClean="0">
                <a:solidFill>
                  <a:schemeClr val="bg1"/>
                </a:solidFill>
              </a:rPr>
              <a:t>МЕСЯЦЕВ </a:t>
            </a:r>
            <a:r>
              <a:rPr lang="ru-RU" dirty="0" smtClean="0">
                <a:solidFill>
                  <a:schemeClr val="bg1"/>
                </a:solidFill>
              </a:rPr>
              <a:t>       С ДАТЫ НАЧАЛА </a:t>
            </a:r>
            <a:r>
              <a:rPr lang="ru-RU" dirty="0" smtClean="0">
                <a:solidFill>
                  <a:schemeClr val="bg1"/>
                </a:solidFill>
              </a:rPr>
              <a:t>РАБОТ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846174" y="1853701"/>
            <a:ext cx="4467819" cy="42332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</a:rPr>
              <a:t>СИСТЕМА СОСТОИТ ИЗ ОТДЕЛЬНЫХ </a:t>
            </a:r>
            <a:r>
              <a:rPr lang="ru-RU" sz="2000" dirty="0" smtClean="0">
                <a:solidFill>
                  <a:schemeClr val="bg1"/>
                </a:solidFill>
              </a:rPr>
              <a:t>МОДУЛЕЙ. МОЖНО </a:t>
            </a:r>
            <a:r>
              <a:rPr lang="ru-RU" sz="2000" dirty="0" smtClean="0">
                <a:solidFill>
                  <a:schemeClr val="bg1"/>
                </a:solidFill>
              </a:rPr>
              <a:t>РАЗРАБАТЫВАТЬ И ПОДКЛЮЧАТЬ</a:t>
            </a:r>
          </a:p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 В ПОРЯДКЕ ПРИОРИТЕТНОСТИ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bg1"/>
              </a:solidFill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</a:rPr>
              <a:t>СИСТЕМА МОЖЕТ ПРИМЕНЯТЬСЯ </a:t>
            </a:r>
          </a:p>
          <a:p>
            <a:pPr algn="ctr"/>
            <a:r>
              <a:rPr lang="ru-RU" sz="2000" dirty="0" smtClean="0">
                <a:solidFill>
                  <a:schemeClr val="bg1"/>
                </a:solidFill>
              </a:rPr>
              <a:t>В ЛЮБЫХ ОБРАЗОВАТЕЛЬНЫХ УЧРЕЖДЕНИЯХ И «ОБРАСТАТЬ» КРИТЕРИЯМИ ПО МЕРЕ НЕОБХОДИМОСТИ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913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37666" y="0"/>
            <a:ext cx="9905998" cy="1478570"/>
          </a:xfrm>
        </p:spPr>
        <p:txBody>
          <a:bodyPr/>
          <a:lstStyle/>
          <a:p>
            <a:r>
              <a:rPr lang="ru-RU" dirty="0" smtClean="0"/>
              <a:t>команда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37666" y="1478570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 smtClean="0"/>
              <a:t>Лесиков Игорь</a:t>
            </a:r>
          </a:p>
          <a:p>
            <a:pPr marL="0" indent="0">
              <a:buNone/>
            </a:pPr>
            <a:r>
              <a:rPr lang="ru-RU" dirty="0" smtClean="0"/>
              <a:t>Садыкова Евгения</a:t>
            </a:r>
          </a:p>
          <a:p>
            <a:pPr marL="0" indent="0">
              <a:buNone/>
            </a:pPr>
            <a:r>
              <a:rPr lang="ru-RU" dirty="0" err="1"/>
              <a:t>Алифанов</a:t>
            </a:r>
            <a:r>
              <a:rPr lang="ru-RU" dirty="0"/>
              <a:t> </a:t>
            </a:r>
            <a:r>
              <a:rPr lang="ru-RU" dirty="0" smtClean="0"/>
              <a:t>Евгений</a:t>
            </a:r>
          </a:p>
          <a:p>
            <a:pPr marL="0" indent="0">
              <a:buNone/>
            </a:pPr>
            <a:r>
              <a:rPr lang="ru-RU" dirty="0" err="1" smtClean="0"/>
              <a:t>Алифанова</a:t>
            </a:r>
            <a:r>
              <a:rPr lang="ru-RU" dirty="0" smtClean="0"/>
              <a:t> </a:t>
            </a:r>
            <a:r>
              <a:rPr lang="ru-RU" dirty="0" smtClean="0"/>
              <a:t>Алиса </a:t>
            </a: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dirty="0" smtClean="0"/>
              <a:t>E-mail: </a:t>
            </a:r>
            <a:r>
              <a:rPr lang="en-US" dirty="0" smtClean="0">
                <a:hlinkClick r:id="rId2"/>
              </a:rPr>
              <a:t>cool.gamova@mail.ru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Тел.: +</a:t>
            </a:r>
            <a:r>
              <a:rPr lang="ru-RU" dirty="0" smtClean="0"/>
              <a:t>79205517462 </a:t>
            </a:r>
            <a:r>
              <a:rPr lang="ru-RU" dirty="0" err="1" smtClean="0"/>
              <a:t>Алифанова</a:t>
            </a:r>
            <a:r>
              <a:rPr lang="ru-RU" dirty="0" smtClean="0"/>
              <a:t> Алиса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2005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370</TotalTime>
  <Words>315</Words>
  <Application>Microsoft Office PowerPoint</Application>
  <PresentationFormat>Широкоэкранный</PresentationFormat>
  <Paragraphs>67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Trebuchet MS</vt:lpstr>
      <vt:lpstr>Tw Cen MT</vt:lpstr>
      <vt:lpstr>Wingdings</vt:lpstr>
      <vt:lpstr>Контур</vt:lpstr>
      <vt:lpstr>Команда mandragora</vt:lpstr>
      <vt:lpstr>Проблематика/решение</vt:lpstr>
      <vt:lpstr>Внутривузовская система оценки образовательных программ/преимущества</vt:lpstr>
      <vt:lpstr>Наше решение</vt:lpstr>
      <vt:lpstr>ТЕХНИЧЕСКАЯ РЕАЛИЗАЦИЯ</vt:lpstr>
      <vt:lpstr>Презентация PowerPoint</vt:lpstr>
      <vt:lpstr>Графическое представление результатов</vt:lpstr>
      <vt:lpstr>Сроки реализации/возможное масштабирование</vt:lpstr>
      <vt:lpstr>команда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Idannr</dc:creator>
  <cp:lastModifiedBy>Idannr</cp:lastModifiedBy>
  <cp:revision>50</cp:revision>
  <dcterms:created xsi:type="dcterms:W3CDTF">2020-06-20T09:13:27Z</dcterms:created>
  <dcterms:modified xsi:type="dcterms:W3CDTF">2020-06-20T15:47:50Z</dcterms:modified>
</cp:coreProperties>
</file>

<file path=docProps/thumbnail.jpeg>
</file>